
<file path=[Content_Types].xml><?xml version="1.0" encoding="utf-8"?>
<Types xmlns="http://schemas.openxmlformats.org/package/2006/content-types">
  <Default Extension="bin" ContentType="application/vnd.openxmlformats-officedocument.oleObject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59" r:id="rId2"/>
    <p:sldId id="302" r:id="rId3"/>
    <p:sldId id="311" r:id="rId4"/>
    <p:sldId id="312" r:id="rId5"/>
    <p:sldId id="310" r:id="rId6"/>
    <p:sldId id="318" r:id="rId7"/>
    <p:sldId id="386" r:id="rId8"/>
    <p:sldId id="387" r:id="rId9"/>
    <p:sldId id="388" r:id="rId10"/>
    <p:sldId id="389" r:id="rId11"/>
    <p:sldId id="390" r:id="rId12"/>
    <p:sldId id="368" r:id="rId13"/>
    <p:sldId id="320" r:id="rId14"/>
    <p:sldId id="391" r:id="rId15"/>
    <p:sldId id="370" r:id="rId16"/>
    <p:sldId id="393" r:id="rId17"/>
    <p:sldId id="394" r:id="rId18"/>
    <p:sldId id="396" r:id="rId19"/>
    <p:sldId id="395" r:id="rId20"/>
    <p:sldId id="349" r:id="rId21"/>
    <p:sldId id="397" r:id="rId22"/>
    <p:sldId id="400" r:id="rId23"/>
    <p:sldId id="398" r:id="rId24"/>
    <p:sldId id="401" r:id="rId25"/>
    <p:sldId id="399" r:id="rId26"/>
    <p:sldId id="392" r:id="rId27"/>
    <p:sldId id="402" r:id="rId28"/>
    <p:sldId id="369" r:id="rId29"/>
    <p:sldId id="403" r:id="rId30"/>
    <p:sldId id="404" r:id="rId31"/>
    <p:sldId id="371" r:id="rId32"/>
    <p:sldId id="372" r:id="rId33"/>
    <p:sldId id="405" r:id="rId34"/>
    <p:sldId id="374" r:id="rId35"/>
    <p:sldId id="373" r:id="rId36"/>
    <p:sldId id="344" r:id="rId3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323332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29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rgbClr val="323332"/>
        </a:fontRef>
        <a:srgbClr val="323332"/>
      </a:tcTxStyle>
      <a:tcStyle>
        <a:tcBdr>
          <a:left>
            <a:ln w="6350" cap="flat">
              <a:solidFill>
                <a:schemeClr val="accent1"/>
              </a:solidFill>
              <a:prstDash val="solid"/>
              <a:miter lim="800000"/>
            </a:ln>
          </a:left>
          <a:right>
            <a:ln w="6350" cap="flat">
              <a:solidFill>
                <a:schemeClr val="accent1"/>
              </a:solidFill>
              <a:prstDash val="solid"/>
              <a:miter lim="8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1"/>
              </a:solidFill>
              <a:prstDash val="solid"/>
              <a:round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chemeClr val="accent1"/>
              </a:solidFill>
              <a:prstDash val="solid"/>
              <a:miter lim="800000"/>
            </a:ln>
          </a:top>
          <a:bottom>
            <a:ln w="6350" cap="flat">
              <a:solidFill>
                <a:schemeClr val="accent1"/>
              </a:solidFill>
              <a:prstDash val="solid"/>
              <a:miter lim="8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DCBCC"/>
          </a:solidFill>
        </a:fill>
      </a:tcStyle>
    </a:wholeTbl>
    <a:band2H>
      <a:tcTxStyle/>
      <a:tcStyle>
        <a:tcBdr/>
        <a:fill>
          <a:solidFill>
            <a:srgbClr val="FE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F5F6F6"/>
          </a:solidFill>
        </a:fill>
      </a:tcStyle>
    </a:wholeTbl>
    <a:band2H>
      <a:tcTxStyle/>
      <a:tcStyle>
        <a:tcBdr/>
        <a:fill>
          <a:solidFill>
            <a:srgbClr val="FAFAFB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chemeClr val="accent5">
              <a:hueOff val="-10800000"/>
              <a:satOff val="-100001"/>
            </a:schemeClr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23332"/>
        </a:fontRef>
        <a:srgbClr val="32333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10800000"/>
              <a:satOff val="-100001"/>
            </a:schemeClr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23332"/>
              </a:solidFill>
              <a:prstDash val="solid"/>
              <a:round/>
            </a:ln>
          </a:top>
          <a:bottom>
            <a:ln w="25400" cap="flat">
              <a:solidFill>
                <a:srgbClr val="32333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23332"/>
        </a:fontRef>
        <a:srgbClr val="323332"/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CC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Col>
    <a:la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lastRow>
    <a:firstRow>
      <a:tcTxStyle b="on" i="off">
        <a:fontRef idx="major">
          <a:schemeClr val="accent5">
            <a:hueOff val="-10800000"/>
            <a:satOff val="-100001"/>
          </a:schemeClr>
        </a:fontRef>
        <a:schemeClr val="accent5">
          <a:hueOff val="-10800000"/>
          <a:satOff val="-100001"/>
        </a:schemeClr>
      </a:tcTxStyle>
      <a:tcStyle>
        <a:tcBdr>
          <a:lef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5">
                  <a:hueOff val="-10800000"/>
                  <a:satOff val="-100001"/>
                </a:schemeClr>
              </a:solidFill>
              <a:prstDash val="solid"/>
              <a:round/>
            </a:ln>
          </a:insideV>
        </a:tcBdr>
        <a:fill>
          <a:solidFill>
            <a:srgbClr val="323332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28"/>
    <p:restoredTop sz="94698"/>
  </p:normalViewPr>
  <p:slideViewPr>
    <p:cSldViewPr snapToGrid="0" snapToObjects="1">
      <p:cViewPr varScale="1">
        <p:scale>
          <a:sx n="106" d="100"/>
          <a:sy n="106" d="100"/>
        </p:scale>
        <p:origin x="1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14" d="100"/>
          <a:sy n="114" d="100"/>
        </p:scale>
        <p:origin x="522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43E00CE-DBED-0D48-BE4E-8A8B3CC39A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4ECC5DA-EE7F-4343-A8E1-5CFC6272BD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37D1E-0706-4846-9664-4BE3F1B729A8}" type="datetimeFigureOut">
              <a:rPr lang="ru-RU" smtClean="0"/>
              <a:t>03.10.2020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1C4C4F-319D-F144-8B1C-53BBE0DE62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18091D-A271-A348-88A4-DDE3956BB9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97C5A-6253-494A-878E-A615BC04BC6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2881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jp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ли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 21">
            <a:extLst>
              <a:ext uri="{FF2B5EF4-FFF2-40B4-BE49-F238E27FC236}">
                <a16:creationId xmlns:a16="http://schemas.microsoft.com/office/drawing/2014/main" id="{A7E59506-23B8-CB4B-B6E1-01926815F6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4425" y="5017168"/>
            <a:ext cx="4941887" cy="332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sp>
        <p:nvSpPr>
          <p:cNvPr id="23" name="Текст 21">
            <a:extLst>
              <a:ext uri="{FF2B5EF4-FFF2-40B4-BE49-F238E27FC236}">
                <a16:creationId xmlns:a16="http://schemas.microsoft.com/office/drawing/2014/main" id="{66CF4B95-F143-724F-8317-E4CC3AE87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4424" y="5369560"/>
            <a:ext cx="4941887" cy="6263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Должность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026323EB-CB20-F940-B194-DF913FF6C0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4424" y="3305868"/>
            <a:ext cx="8245475" cy="1631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200" baseline="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</a:t>
            </a:r>
          </a:p>
        </p:txBody>
      </p:sp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Рисунок 2" descr="Рисунок 2">
            <a:extLst>
              <a:ext uri="{FF2B5EF4-FFF2-40B4-BE49-F238E27FC236}">
                <a16:creationId xmlns:a16="http://schemas.microsoft.com/office/drawing/2014/main" id="{714E7D8D-523E-BF43-BC7A-F2829AAA8A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24338" b="26524"/>
          <a:stretch>
            <a:fillRect/>
          </a:stretch>
        </p:blipFill>
        <p:spPr>
          <a:xfrm>
            <a:off x="0" y="0"/>
            <a:ext cx="6858000" cy="3369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Рисунок 720" descr="Рисунок 720">
            <a:extLst>
              <a:ext uri="{FF2B5EF4-FFF2-40B4-BE49-F238E27FC236}">
                <a16:creationId xmlns:a16="http://schemas.microsoft.com/office/drawing/2014/main" id="{DEA648B1-C859-D94A-A6A1-43602DAEAA7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l="6718" t="1" r="38529" b="65080"/>
          <a:stretch>
            <a:fillRect/>
          </a:stretch>
        </p:blipFill>
        <p:spPr>
          <a:xfrm>
            <a:off x="9152238" y="4937473"/>
            <a:ext cx="3039763" cy="192052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5554979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5 Конта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Текст 14">
            <a:extLst>
              <a:ext uri="{FF2B5EF4-FFF2-40B4-BE49-F238E27FC236}">
                <a16:creationId xmlns:a16="http://schemas.microsoft.com/office/drawing/2014/main" id="{30D97CAA-EBAD-C949-9EBD-D89013F143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81011" y="3020191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@</a:t>
            </a:r>
            <a:r>
              <a:rPr lang="en-US" dirty="0" err="1"/>
              <a:t>mail.ru</a:t>
            </a:r>
            <a:endParaRPr lang="ru-RU" dirty="0"/>
          </a:p>
        </p:txBody>
      </p:sp>
      <p:sp>
        <p:nvSpPr>
          <p:cNvPr id="21" name="Текст 14">
            <a:extLst>
              <a:ext uri="{FF2B5EF4-FFF2-40B4-BE49-F238E27FC236}">
                <a16:creationId xmlns:a16="http://schemas.microsoft.com/office/drawing/2014/main" id="{502AF755-FD50-9D44-900A-E3019CE244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81011" y="4305763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https://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E6F1457C-E0C7-8143-A77B-3EB838789E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81011" y="1736525"/>
            <a:ext cx="4043620" cy="3952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latin typeface="Proxima Nova Light" panose="02000506030000020004" pitchFamily="2" charset="0"/>
              </a:defRPr>
            </a:lvl1pPr>
          </a:lstStyle>
          <a:p>
            <a:r>
              <a:rPr lang="en-US" dirty="0"/>
              <a:t>+7 111 111 11 11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184F45-7EA4-CA47-BA98-2FD31F964F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0775" y="1525062"/>
            <a:ext cx="774700" cy="774700"/>
          </a:xfrm>
          <a:prstGeom prst="rect">
            <a:avLst/>
          </a:prstGeom>
        </p:spPr>
      </p:pic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Контакты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2C87B6-FAF6-344B-BA44-C207656E26A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20775" y="2820321"/>
            <a:ext cx="774700" cy="7747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7557913-73B7-2249-8CD3-665660B2EB5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20775" y="4115580"/>
            <a:ext cx="774700" cy="774700"/>
          </a:xfrm>
          <a:prstGeom prst="rect">
            <a:avLst/>
          </a:prstGeom>
        </p:spPr>
      </p:pic>
      <p:sp>
        <p:nvSpPr>
          <p:cNvPr id="10" name="Объект 11">
            <a:extLst>
              <a:ext uri="{FF2B5EF4-FFF2-40B4-BE49-F238E27FC236}">
                <a16:creationId xmlns:a16="http://schemas.microsoft.com/office/drawing/2014/main" id="{FA009FB2-6AB9-6145-8D54-98CC88D82A9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05206" y="1534611"/>
            <a:ext cx="2541864" cy="25172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  <p:sp>
        <p:nvSpPr>
          <p:cNvPr id="11" name="Текст 21">
            <a:extLst>
              <a:ext uri="{FF2B5EF4-FFF2-40B4-BE49-F238E27FC236}">
                <a16:creationId xmlns:a16="http://schemas.microsoft.com/office/drawing/2014/main" id="{4CDF883F-54CC-5F47-8E5F-F6CD09B12D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05206" y="4273407"/>
            <a:ext cx="2541864" cy="5679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Proxima Nova Light" panose="02000506030000020004" pitchFamily="2" charset="0"/>
              </a:defRPr>
            </a:lvl1pPr>
            <a:lvl2pPr>
              <a:defRPr sz="1800">
                <a:latin typeface="Proxima Nova Light" panose="02000506030000020004" pitchFamily="2" charset="0"/>
              </a:defRPr>
            </a:lvl2pPr>
            <a:lvl3pPr>
              <a:defRPr sz="1800">
                <a:latin typeface="Proxima Nova Light" panose="02000506030000020004" pitchFamily="2" charset="0"/>
              </a:defRPr>
            </a:lvl3pPr>
            <a:lvl4pPr>
              <a:defRPr sz="1800">
                <a:latin typeface="Proxima Nova Light" panose="02000506030000020004" pitchFamily="2" charset="0"/>
              </a:defRPr>
            </a:lvl4pPr>
            <a:lvl5pPr>
              <a:defRPr sz="1800">
                <a:latin typeface="Proxima Nova Light" panose="02000506030000020004" pitchFamily="2" charset="0"/>
              </a:defRPr>
            </a:lvl5pPr>
          </a:lstStyle>
          <a:p>
            <a:pPr lvl="0"/>
            <a:r>
              <a:rPr lang="ru-RU" dirty="0"/>
              <a:t>Имя Фамилия</a:t>
            </a:r>
          </a:p>
        </p:txBody>
      </p:sp>
      <p:pic>
        <p:nvPicPr>
          <p:cNvPr id="12" name="Рисунок 2" descr="Рисунок 2">
            <a:extLst>
              <a:ext uri="{FF2B5EF4-FFF2-40B4-BE49-F238E27FC236}">
                <a16:creationId xmlns:a16="http://schemas.microsoft.com/office/drawing/2014/main" id="{26DFB7BA-4C8A-E84C-A935-5DE2E6337328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 t="24338" b="26524"/>
          <a:stretch>
            <a:fillRect/>
          </a:stretch>
        </p:blipFill>
        <p:spPr>
          <a:xfrm>
            <a:off x="8538594" y="5062836"/>
            <a:ext cx="3653406" cy="179516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50260708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 6.1 Отбивка вертикальна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9">
            <a:extLst>
              <a:ext uri="{FF2B5EF4-FFF2-40B4-BE49-F238E27FC236}">
                <a16:creationId xmlns:a16="http://schemas.microsoft.com/office/drawing/2014/main" id="{9CEB2BC1-7D5D-2542-8DFB-60B972919C74}"/>
              </a:ext>
            </a:extLst>
          </p:cNvPr>
          <p:cNvSpPr/>
          <p:nvPr userDrawn="1"/>
        </p:nvSpPr>
        <p:spPr>
          <a:xfrm>
            <a:off x="6096000" y="-19821"/>
            <a:ext cx="6096000" cy="6877821"/>
          </a:xfrm>
          <a:prstGeom prst="rect">
            <a:avLst/>
          </a:prstGeom>
          <a:solidFill>
            <a:srgbClr val="FB2A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5">
                    <a:hueOff val="-10800000"/>
                    <a:satOff val="-100001"/>
                  </a:schemeClr>
                </a:solidFill>
              </a:defRPr>
            </a:pPr>
            <a:endParaRPr/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A66FA0BD-76B7-6549-B906-F70F69DBBEA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00838" y="4400550"/>
            <a:ext cx="4957762" cy="21288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Название раздела</a:t>
            </a:r>
          </a:p>
        </p:txBody>
      </p:sp>
      <p:pic>
        <p:nvPicPr>
          <p:cNvPr id="6" name="Рисунок 212" descr="Рисунок 212">
            <a:extLst>
              <a:ext uri="{FF2B5EF4-FFF2-40B4-BE49-F238E27FC236}">
                <a16:creationId xmlns:a16="http://schemas.microsoft.com/office/drawing/2014/main" id="{7E738904-3DA2-3C4F-852F-C616D160DC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34431"/>
          <a:stretch>
            <a:fillRect/>
          </a:stretch>
        </p:blipFill>
        <p:spPr>
          <a:xfrm>
            <a:off x="8564468" y="-29277"/>
            <a:ext cx="3627532" cy="207915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Рисунок 213" descr="Рисунок 213">
            <a:extLst>
              <a:ext uri="{FF2B5EF4-FFF2-40B4-BE49-F238E27FC236}">
                <a16:creationId xmlns:a16="http://schemas.microsoft.com/office/drawing/2014/main" id="{DC68529A-8A83-B04F-B9A8-7E5A0431F6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63472" r="82814"/>
          <a:stretch>
            <a:fillRect/>
          </a:stretch>
        </p:blipFill>
        <p:spPr>
          <a:xfrm>
            <a:off x="5486312" y="4920746"/>
            <a:ext cx="950811" cy="207915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Объект 11">
            <a:extLst>
              <a:ext uri="{FF2B5EF4-FFF2-40B4-BE49-F238E27FC236}">
                <a16:creationId xmlns:a16="http://schemas.microsoft.com/office/drawing/2014/main" id="{53AC3A50-E340-EF4D-83DC-9FFFA784457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0" y="3622"/>
            <a:ext cx="6095999" cy="6877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270833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093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1 Стандарт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1121333" y="1544596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1795249"/>
            <a:ext cx="9826858" cy="39594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lang="ru-RU" dirty="0"/>
              <a:t>Текст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80F41BEF-94A2-9C4C-B439-19D1A93B31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335228771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1.2 Стандартный с под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19">
            <a:extLst>
              <a:ext uri="{FF2B5EF4-FFF2-40B4-BE49-F238E27FC236}">
                <a16:creationId xmlns:a16="http://schemas.microsoft.com/office/drawing/2014/main" id="{80D60D4D-D411-C448-8B2F-73273B7412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20775" y="1784350"/>
            <a:ext cx="5816920" cy="12356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Прямая соединительная линия 18">
            <a:extLst>
              <a:ext uri="{FF2B5EF4-FFF2-40B4-BE49-F238E27FC236}">
                <a16:creationId xmlns:a16="http://schemas.microsoft.com/office/drawing/2014/main" id="{6655DCFB-54F9-1F4D-96B4-E509247A14C2}"/>
              </a:ext>
            </a:extLst>
          </p:cNvPr>
          <p:cNvSpPr/>
          <p:nvPr userDrawn="1"/>
        </p:nvSpPr>
        <p:spPr>
          <a:xfrm>
            <a:off x="1121333" y="1544596"/>
            <a:ext cx="3420001" cy="0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Объект 11">
            <a:extLst>
              <a:ext uri="{FF2B5EF4-FFF2-40B4-BE49-F238E27FC236}">
                <a16:creationId xmlns:a16="http://schemas.microsoft.com/office/drawing/2014/main" id="{5B8E3B77-36E6-BF4C-8FCD-B9B192F46F0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120775" y="3129100"/>
            <a:ext cx="9826858" cy="262558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 sz="20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None/>
              <a:tabLst/>
              <a:defRPr/>
            </a:pPr>
            <a:r>
              <a:rPr kumimoji="0" lang="ru-RU" sz="2800" b="0" i="0" u="none" strike="noStrike" kern="0" cap="none" spc="0" normalizeH="0" baseline="0" noProof="0" dirty="0">
                <a:ln>
                  <a:noFill/>
                </a:ln>
                <a:solidFill>
                  <a:srgbClr val="323332"/>
                </a:solidFill>
                <a:effectLst/>
                <a:uLnTx/>
                <a:uFillTx/>
                <a:latin typeface="Proxima Nova Regular"/>
                <a:sym typeface="Proxima Nova Regular"/>
              </a:rPr>
              <a:t>Текст</a:t>
            </a:r>
            <a:endParaRPr lang="ru-RU" dirty="0"/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C03CF996-D30A-1D42-8548-99ACDDB0D9A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19188" y="5715000"/>
            <a:ext cx="9761537" cy="4572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Pct val="30000"/>
              <a:buFont typeface="Arial"/>
              <a:buNone/>
              <a:tabLst/>
              <a:defRPr sz="1600" baseline="0">
                <a:latin typeface="Proxima Nova Regular"/>
                <a:sym typeface="Proxima Nova Regular"/>
              </a:defRPr>
            </a:lvl1pPr>
          </a:lstStyle>
          <a:p>
            <a:pPr marL="0" indent="0" hangingPunct="1">
              <a:buNone/>
            </a:pPr>
            <a:r>
              <a:rPr lang="ru-RU" sz="2000" dirty="0"/>
              <a:t>Описание изображения, диаграммы, графика, формулы и т.п.</a:t>
            </a:r>
          </a:p>
        </p:txBody>
      </p:sp>
    </p:spTree>
    <p:extLst>
      <p:ext uri="{BB962C8B-B14F-4D97-AF65-F5344CB8AC3E}">
        <p14:creationId xmlns:p14="http://schemas.microsoft.com/office/powerpoint/2010/main" val="1241571536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1 Разворот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4BDEDDB-9E1D-0E48-9D8E-9F1DB026A3C1}"/>
              </a:ext>
            </a:extLst>
          </p:cNvPr>
          <p:cNvSpPr/>
          <p:nvPr userDrawn="1"/>
        </p:nvSpPr>
        <p:spPr>
          <a:xfrm>
            <a:off x="1120776" y="1752695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1" name="Объект 11">
            <a:extLst>
              <a:ext uri="{FF2B5EF4-FFF2-40B4-BE49-F238E27FC236}">
                <a16:creationId xmlns:a16="http://schemas.microsoft.com/office/drawing/2014/main" id="{503C01EF-4C9F-0049-8732-4978984EC8C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120775" y="1765428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95938" y="1998663"/>
            <a:ext cx="4616542" cy="377754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 userDrawn="1"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 userDrawn="1"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435177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2.2 Разворот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Текст 15">
            <a:extLst>
              <a:ext uri="{FF2B5EF4-FFF2-40B4-BE49-F238E27FC236}">
                <a16:creationId xmlns:a16="http://schemas.microsoft.com/office/drawing/2014/main" id="{318E567E-A732-364A-8441-645D28D77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894" y="1978550"/>
            <a:ext cx="5196016" cy="374478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Proxima Nova Light" panose="0200050603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Текст</a:t>
            </a:r>
            <a:endParaRPr lang="ru-RU" dirty="0">
              <a:latin typeface="Proxima Nova Regular"/>
              <a:ea typeface="Proxima Nova Regular"/>
              <a:cs typeface="Proxima Nova Regular"/>
              <a:sym typeface="Proxima Nova Regular"/>
            </a:endParaRPr>
          </a:p>
        </p:txBody>
      </p:sp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CC8232A-0F0B-3444-B9A1-3729C833E1D3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1752695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3B090912-499F-CD49-90F6-328138B67405}"/>
              </a:ext>
            </a:extLst>
          </p:cNvPr>
          <p:cNvCxnSpPr>
            <a:cxnSpLocks/>
          </p:cNvCxnSpPr>
          <p:nvPr userDrawn="1"/>
        </p:nvCxnSpPr>
        <p:spPr>
          <a:xfrm flipV="1">
            <a:off x="1120775" y="6000677"/>
            <a:ext cx="9796232" cy="1270"/>
          </a:xfrm>
          <a:prstGeom prst="line">
            <a:avLst/>
          </a:prstGeom>
          <a:ln w="34925">
            <a:solidFill>
              <a:srgbClr val="FB2A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Рисунок 28">
            <a:extLst>
              <a:ext uri="{FF2B5EF4-FFF2-40B4-BE49-F238E27FC236}">
                <a16:creationId xmlns:a16="http://schemas.microsoft.com/office/drawing/2014/main" id="{EE787F27-ECC8-6940-9B83-357132E2F778}"/>
              </a:ext>
            </a:extLst>
          </p:cNvPr>
          <p:cNvSpPr/>
          <p:nvPr userDrawn="1"/>
        </p:nvSpPr>
        <p:spPr>
          <a:xfrm>
            <a:off x="10357192" y="1765428"/>
            <a:ext cx="561827" cy="561826"/>
          </a:xfrm>
          <a:prstGeom prst="rect">
            <a:avLst/>
          </a:prstGeom>
          <a:solidFill>
            <a:srgbClr val="FC2B38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26" name="Рисунок 30">
            <a:extLst>
              <a:ext uri="{FF2B5EF4-FFF2-40B4-BE49-F238E27FC236}">
                <a16:creationId xmlns:a16="http://schemas.microsoft.com/office/drawing/2014/main" id="{67031815-B968-3147-A938-3BEE10CF5F16}"/>
              </a:ext>
            </a:extLst>
          </p:cNvPr>
          <p:cNvSpPr/>
          <p:nvPr userDrawn="1"/>
        </p:nvSpPr>
        <p:spPr>
          <a:xfrm>
            <a:off x="10501905" y="1896521"/>
            <a:ext cx="272402" cy="272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10800" y="21600"/>
                </a:lnTo>
                <a:moveTo>
                  <a:pt x="10800" y="21600"/>
                </a:moveTo>
                <a:lnTo>
                  <a:pt x="21600" y="10800"/>
                </a:lnTo>
                <a:moveTo>
                  <a:pt x="10800" y="21600"/>
                </a:moveTo>
                <a:lnTo>
                  <a:pt x="0" y="10800"/>
                </a:lnTo>
              </a:path>
            </a:pathLst>
          </a:custGeom>
          <a:noFill/>
          <a:ln w="18184" cap="flat">
            <a:solidFill>
              <a:schemeClr val="accent5">
                <a:hueOff val="-10800000"/>
                <a:satOff val="-100001"/>
              </a:schemeClr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endParaRPr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36E228E4-076B-C34A-8CA2-D2BEF8D08328}"/>
              </a:ext>
            </a:extLst>
          </p:cNvPr>
          <p:cNvSpPr/>
          <p:nvPr userDrawn="1"/>
        </p:nvSpPr>
        <p:spPr>
          <a:xfrm>
            <a:off x="6740756" y="1765428"/>
            <a:ext cx="4176251" cy="4218738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89376F22-AB21-E943-B9CD-CDA46BD839B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740755" y="1778161"/>
            <a:ext cx="4176252" cy="4223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23595593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3.1 Ноутбук спра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 userDrawn="1"/>
        </p:nvSpPr>
        <p:spPr>
          <a:xfrm>
            <a:off x="1120775" y="1966143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7212" y="2379197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08690" y="1511831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16910" y="1895913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22254826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3.2 Ноутбук слев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1A4DA29-85B2-DB40-869E-CBB13916B5A9}"/>
              </a:ext>
            </a:extLst>
          </p:cNvPr>
          <p:cNvSpPr/>
          <p:nvPr userDrawn="1"/>
        </p:nvSpPr>
        <p:spPr>
          <a:xfrm>
            <a:off x="5807331" y="1969570"/>
            <a:ext cx="5039739" cy="2384854"/>
          </a:xfrm>
          <a:prstGeom prst="rect">
            <a:avLst/>
          </a:prstGeom>
          <a:solidFill>
            <a:srgbClr val="FB2A38"/>
          </a:solidFill>
          <a:ln w="12700" cap="flat">
            <a:solidFill>
              <a:srgbClr val="FB2A38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 dirty="0">
              <a:ln>
                <a:noFill/>
              </a:ln>
              <a:solidFill>
                <a:srgbClr val="323332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4345D24C-2554-BC47-8E08-DE59E15774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3768" y="2382624"/>
            <a:ext cx="4106863" cy="177335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9760A16-8356-334B-BB0C-3C255676CC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757206" y="1585488"/>
            <a:ext cx="8515978" cy="4917019"/>
          </a:xfrm>
          <a:prstGeom prst="rect">
            <a:avLst/>
          </a:prstGeom>
        </p:spPr>
      </p:pic>
      <p:sp>
        <p:nvSpPr>
          <p:cNvPr id="9" name="Объект 11">
            <a:extLst>
              <a:ext uri="{FF2B5EF4-FFF2-40B4-BE49-F238E27FC236}">
                <a16:creationId xmlns:a16="http://schemas.microsoft.com/office/drawing/2014/main" id="{5080EF92-53B0-A64D-ADBD-477CEC07CA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-648986" y="1969570"/>
            <a:ext cx="6316910" cy="375826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endParaRPr lang="ru-RU" dirty="0"/>
          </a:p>
        </p:txBody>
      </p:sp>
      <p:pic>
        <p:nvPicPr>
          <p:cNvPr id="7" name="Рисунок 43" descr="Рисунок 43">
            <a:extLst>
              <a:ext uri="{FF2B5EF4-FFF2-40B4-BE49-F238E27FC236}">
                <a16:creationId xmlns:a16="http://schemas.microsoft.com/office/drawing/2014/main" id="{97639C24-D015-0346-8CAE-64059142B6C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Текст 23">
            <a:extLst>
              <a:ext uri="{FF2B5EF4-FFF2-40B4-BE49-F238E27FC236}">
                <a16:creationId xmlns:a16="http://schemas.microsoft.com/office/drawing/2014/main" id="{08BDE1E8-1845-D148-9887-255775D2B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8737937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4.1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 userDrawn="1"/>
        </p:nvSpPr>
        <p:spPr>
          <a:xfrm flipV="1">
            <a:off x="7425505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120774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25505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9098960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№4.2 Два 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3" descr="Рисунок 43">
            <a:extLst>
              <a:ext uri="{FF2B5EF4-FFF2-40B4-BE49-F238E27FC236}">
                <a16:creationId xmlns:a16="http://schemas.microsoft.com/office/drawing/2014/main" id="{31DA519A-B518-FF4B-8FB1-2672058A68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38098" t="6809" r="46928" b="78012"/>
          <a:stretch>
            <a:fillRect/>
          </a:stretch>
        </p:blipFill>
        <p:spPr>
          <a:xfrm>
            <a:off x="-3259" y="279216"/>
            <a:ext cx="770023" cy="77329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 23">
            <a:extLst>
              <a:ext uri="{FF2B5EF4-FFF2-40B4-BE49-F238E27FC236}">
                <a16:creationId xmlns:a16="http://schemas.microsoft.com/office/drawing/2014/main" id="{60BF5461-0F78-B34F-9480-B7D10E9C0A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775" y="355493"/>
            <a:ext cx="9726295" cy="8239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000"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Прямая соединительная линия 18">
            <a:extLst>
              <a:ext uri="{FF2B5EF4-FFF2-40B4-BE49-F238E27FC236}">
                <a16:creationId xmlns:a16="http://schemas.microsoft.com/office/drawing/2014/main" id="{51F6A6FC-E6F6-2143-8B99-132F21652F50}"/>
              </a:ext>
            </a:extLst>
          </p:cNvPr>
          <p:cNvSpPr/>
          <p:nvPr userDrawn="1"/>
        </p:nvSpPr>
        <p:spPr>
          <a:xfrm flipV="1">
            <a:off x="1120774" y="1648944"/>
            <a:ext cx="3421062" cy="42"/>
          </a:xfrm>
          <a:prstGeom prst="line">
            <a:avLst/>
          </a:prstGeom>
          <a:noFill/>
          <a:ln w="76200" cap="flat">
            <a:solidFill>
              <a:srgbClr val="FB2A38"/>
            </a:solidFill>
            <a:prstDash val="solid"/>
            <a:miter lim="8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endParaRPr/>
          </a:p>
        </p:txBody>
      </p:sp>
      <p:sp>
        <p:nvSpPr>
          <p:cNvPr id="8" name="Объект 11">
            <a:extLst>
              <a:ext uri="{FF2B5EF4-FFF2-40B4-BE49-F238E27FC236}">
                <a16:creationId xmlns:a16="http://schemas.microsoft.com/office/drawing/2014/main" id="{ABE63DD5-0BF6-2E41-A11A-D50725F9EC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046927" y="1648944"/>
            <a:ext cx="5800143" cy="4271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  <p:sp>
        <p:nvSpPr>
          <p:cNvPr id="13" name="Объект 11">
            <a:extLst>
              <a:ext uri="{FF2B5EF4-FFF2-40B4-BE49-F238E27FC236}">
                <a16:creationId xmlns:a16="http://schemas.microsoft.com/office/drawing/2014/main" id="{F5B5B119-2808-2E43-8C6B-2E6957DF83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120774" y="2094690"/>
            <a:ext cx="3421062" cy="26686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Proxima Nova Light" panose="02000506030000020004" pitchFamily="2" charset="0"/>
              </a:defRPr>
            </a:lvl1pPr>
          </a:lstStyle>
          <a:p>
            <a:pPr lvl="0"/>
            <a:r>
              <a:rPr lang="ru-RU" baseline="0" dirty="0">
                <a:solidFill>
                  <a:schemeClr val="tx1"/>
                </a:solidFill>
              </a:rPr>
              <a:t>Текст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896800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hueOff val="-10800000"/>
            <a:satOff val="-10000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701" r:id="rId2"/>
    <p:sldLayoutId id="2147483652" r:id="rId3"/>
    <p:sldLayoutId id="2147483661" r:id="rId4"/>
    <p:sldLayoutId id="2147483703" r:id="rId5"/>
    <p:sldLayoutId id="2147483663" r:id="rId6"/>
    <p:sldLayoutId id="2147483704" r:id="rId7"/>
    <p:sldLayoutId id="2147483662" r:id="rId8"/>
    <p:sldLayoutId id="2147483705" r:id="rId9"/>
    <p:sldLayoutId id="2147483668" r:id="rId10"/>
    <p:sldLayoutId id="2147483653" r:id="rId11"/>
    <p:sldLayoutId id="2147483706" r:id="rId1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Bold"/>
          <a:ea typeface="Proxima Nova Bold"/>
          <a:cs typeface="Proxima Nova Bold"/>
          <a:sym typeface="Proxima Nova Bold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323332"/>
          </a:solidFill>
          <a:uFillTx/>
          <a:latin typeface="Proxima Nova Regular"/>
          <a:ea typeface="Proxima Nova Regular"/>
          <a:cs typeface="Proxima Nova Regular"/>
          <a:sym typeface="Proxima Nova Regular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BD0E4B58-86A3-324A-BDE2-882CE27655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Шовкопляс Григорий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995DBDB-1776-3841-8D35-BA52C126E9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Введение в алгоритмы и структуры данных 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2C3ADA-CA42-3943-900E-52B97DCF0A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Базовые структуры данных</a:t>
            </a:r>
          </a:p>
        </p:txBody>
      </p:sp>
    </p:spTree>
    <p:extLst>
      <p:ext uri="{BB962C8B-B14F-4D97-AF65-F5344CB8AC3E}">
        <p14:creationId xmlns:p14="http://schemas.microsoft.com/office/powerpoint/2010/main" val="370794449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ru-RU" dirty="0"/>
              <a:t>Удаление элемента</a:t>
            </a:r>
            <a:r>
              <a:rPr lang="en-US" dirty="0"/>
              <a:t> </a:t>
            </a:r>
            <a:r>
              <a:rPr lang="ru-RU" dirty="0"/>
              <a:t>без проверки на дурака</a:t>
            </a:r>
            <a:endParaRPr lang="en-US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Связный список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erase(list,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0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list.size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list.head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list.tail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null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list.head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list.head.next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...</a:t>
            </a:r>
          </a:p>
          <a:p>
            <a:pPr>
              <a:buClr>
                <a:schemeClr val="accent1"/>
              </a:buClr>
            </a:pP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075075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ru-RU" dirty="0"/>
              <a:t>Удаление элемента</a:t>
            </a:r>
            <a:endParaRPr lang="en-US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Связный список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erase(list,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else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list.head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cur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prev.next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 =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j &lt;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cur, cur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prev.next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j++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prev.next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cur.next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cur ==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list.tail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list.tail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list.size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</a:p>
          <a:p>
            <a:pPr>
              <a:buClr>
                <a:schemeClr val="accent1"/>
              </a:buClr>
            </a:pP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93248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Связный список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На что нужно обратить внимание в зависимости от языка?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Нужно чистить память!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Как удалять из середины, зная ссылку?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Двусвязный список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493844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700837" y="4400550"/>
            <a:ext cx="5399427" cy="2128838"/>
          </a:xfrm>
        </p:spPr>
        <p:txBody>
          <a:bodyPr>
            <a:normAutofit/>
          </a:bodyPr>
          <a:lstStyle/>
          <a:p>
            <a:r>
              <a:rPr lang="ru-RU" dirty="0" err="1"/>
              <a:t>Саморасширяющийся</a:t>
            </a:r>
            <a:r>
              <a:rPr lang="ru-RU" dirty="0"/>
              <a:t> массив (Вектор)</a:t>
            </a:r>
          </a:p>
        </p:txBody>
      </p:sp>
      <p:pic>
        <p:nvPicPr>
          <p:cNvPr id="5" name="Объект 4" descr="Изображение выглядит как сцена, дорога, автобус, улица&#10;&#10;Автоматически созданное описание">
            <a:extLst>
              <a:ext uri="{FF2B5EF4-FFF2-40B4-BE49-F238E27FC236}">
                <a16:creationId xmlns:a16="http://schemas.microsoft.com/office/drawing/2014/main" id="{A5441C15-61EF-4D03-8893-8FF206C10E27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8450"/>
            <a:ext cx="6096000" cy="4888088"/>
          </a:xfrm>
        </p:spPr>
      </p:pic>
    </p:spTree>
    <p:extLst>
      <p:ext uri="{BB962C8B-B14F-4D97-AF65-F5344CB8AC3E}">
        <p14:creationId xmlns:p14="http://schemas.microsoft.com/office/powerpoint/2010/main" val="143840432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 err="1"/>
              <a:t>Саморасширяющийся</a:t>
            </a:r>
            <a:r>
              <a:rPr lang="ru-RU" dirty="0"/>
              <a:t> массив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Вот бы можно было пользоваться массивами, но чтобы памяти было </a:t>
            </a:r>
            <a:r>
              <a:rPr lang="en-US" sz="2400" dirty="0">
                <a:latin typeface="Proxima Nova Regular"/>
              </a:rPr>
              <a:t>O(n)</a:t>
            </a:r>
            <a:endParaRPr lang="ru-RU" sz="24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А так можно сделать!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Пусть добавляем по элементу в конец массива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Выделим массив, на константное число элементов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Если нам этого мало будем увеличивать размер в два раза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Говорят, что будет работать быстро</a:t>
            </a: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54800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ru-RU" dirty="0"/>
              <a:t>Структура + элемент по индексу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 err="1"/>
              <a:t>Саморасширяющийся</a:t>
            </a:r>
            <a:r>
              <a:rPr lang="ru-RU" dirty="0"/>
              <a:t> массив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Vector: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 size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 capacity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int[] elements</a:t>
            </a:r>
          </a:p>
          <a:p>
            <a:pPr>
              <a:buClr>
                <a:schemeClr val="accent1"/>
              </a:buClr>
            </a:pP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get(vector,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0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vector.size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null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vector.elements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72417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ru-RU" dirty="0"/>
              <a:t>Добавление в конец</a:t>
            </a:r>
            <a:endParaRPr lang="en-US" dirty="0"/>
          </a:p>
          <a:p>
            <a:endParaRPr lang="en-US" dirty="0"/>
          </a:p>
          <a:p>
            <a:r>
              <a:rPr lang="ru-RU" dirty="0"/>
              <a:t>А если массив закончился?</a:t>
            </a:r>
          </a:p>
          <a:p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 err="1"/>
              <a:t>Саморасширяющийся</a:t>
            </a:r>
            <a:r>
              <a:rPr lang="ru-RU" dirty="0"/>
              <a:t> массив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add(vector, x)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vector.size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+ 1 &gt;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vector.capacity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ensureCapacity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(vector)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vector.elements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vector.size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x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vector.size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</a:t>
            </a:r>
          </a:p>
          <a:p>
            <a:pPr>
              <a:buClr>
                <a:schemeClr val="accent1"/>
              </a:buClr>
            </a:pP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1386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ensureCapacity</a:t>
            </a:r>
            <a:endParaRPr lang="ru-RU" dirty="0"/>
          </a:p>
          <a:p>
            <a:endParaRPr lang="en-US" dirty="0"/>
          </a:p>
          <a:p>
            <a:endParaRPr lang="en-US" dirty="0"/>
          </a:p>
          <a:p>
            <a:r>
              <a:rPr lang="ru-RU" dirty="0"/>
              <a:t>Не забыть почистить память!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 err="1"/>
              <a:t>Саморсаширяющийся</a:t>
            </a:r>
            <a:r>
              <a:rPr lang="ru-RU" dirty="0"/>
              <a:t> массив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ensureCapacity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(vector)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vector.capacity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*= 2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newElements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int[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vector.capacity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vector.size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- 1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newElements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elements[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vector.elements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newElements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5031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 err="1"/>
              <a:t>Саморасширяющийся</a:t>
            </a:r>
            <a:r>
              <a:rPr lang="ru-RU" dirty="0"/>
              <a:t> массив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Почему памяти </a:t>
            </a:r>
            <a:r>
              <a:rPr lang="en-US" sz="2400" dirty="0">
                <a:latin typeface="Proxima Nova Regular"/>
              </a:rPr>
              <a:t>O(n)?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За сколько работают операции?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Стандартные реализации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vector (C++)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 err="1"/>
              <a:t>ArrayList</a:t>
            </a:r>
            <a:r>
              <a:rPr lang="en-US" sz="2400" dirty="0"/>
              <a:t> (Java)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list (Python)</a:t>
            </a: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22853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ru-RU" dirty="0"/>
              <a:t>Удаление из конца</a:t>
            </a:r>
            <a:r>
              <a:rPr lang="en-US" dirty="0"/>
              <a:t> </a:t>
            </a:r>
            <a:r>
              <a:rPr lang="ru-RU" dirty="0"/>
              <a:t>без проверки на дурака</a:t>
            </a:r>
            <a:endParaRPr lang="en-US" dirty="0"/>
          </a:p>
          <a:p>
            <a:endParaRPr lang="en-US" dirty="0"/>
          </a:p>
          <a:p>
            <a:endParaRPr lang="ru-RU" dirty="0"/>
          </a:p>
          <a:p>
            <a:r>
              <a:rPr lang="ru-RU" dirty="0"/>
              <a:t>Какое условие </a:t>
            </a:r>
            <a:r>
              <a:rPr lang="en-US" dirty="0" err="1"/>
              <a:t>decreaseCapacity</a:t>
            </a:r>
            <a:r>
              <a:rPr lang="en-US" dirty="0"/>
              <a:t>?</a:t>
            </a:r>
            <a:endParaRPr lang="ru-RU" dirty="0"/>
          </a:p>
          <a:p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 err="1"/>
              <a:t>Саморасширяющийся</a:t>
            </a:r>
            <a:r>
              <a:rPr lang="ru-RU" dirty="0"/>
              <a:t> массив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erase(vector)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???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decreaseCapacity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(vector)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vector.size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</a:p>
          <a:p>
            <a:pPr>
              <a:buClr>
                <a:schemeClr val="accent1"/>
              </a:buClr>
            </a:pP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34122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Что такое структуры данных?</a:t>
            </a:r>
          </a:p>
        </p:txBody>
      </p:sp>
      <p:pic>
        <p:nvPicPr>
          <p:cNvPr id="6" name="Объект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C86C7F6-089C-4FBB-8AE1-6C5D02D39E62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1885156"/>
            <a:ext cx="5715000" cy="3114675"/>
          </a:xfrm>
        </p:spPr>
      </p:pic>
    </p:spTree>
    <p:extLst>
      <p:ext uri="{BB962C8B-B14F-4D97-AF65-F5344CB8AC3E}">
        <p14:creationId xmlns:p14="http://schemas.microsoft.com/office/powerpoint/2010/main" val="294907818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Стек, Очередь, Дек</a:t>
            </a:r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D680026-63E8-43EC-A799-32908F16AE9A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7430"/>
            <a:ext cx="6096000" cy="5210128"/>
          </a:xfrm>
        </p:spPr>
      </p:pic>
    </p:spTree>
    <p:extLst>
      <p:ext uri="{BB962C8B-B14F-4D97-AF65-F5344CB8AC3E}">
        <p14:creationId xmlns:p14="http://schemas.microsoft.com/office/powerpoint/2010/main" val="275398345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Стек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Представляет собой список элементов, организованных по принципу LIFO (</a:t>
            </a:r>
            <a:r>
              <a:rPr lang="ru-RU" sz="2400" dirty="0" err="1">
                <a:latin typeface="Proxima Nova Regular"/>
              </a:rPr>
              <a:t>last</a:t>
            </a:r>
            <a:r>
              <a:rPr lang="ru-RU" sz="2400" dirty="0">
                <a:latin typeface="Proxima Nova Regular"/>
              </a:rPr>
              <a:t> </a:t>
            </a:r>
            <a:r>
              <a:rPr lang="ru-RU" sz="2400" dirty="0" err="1">
                <a:latin typeface="Proxima Nova Regular"/>
              </a:rPr>
              <a:t>in</a:t>
            </a:r>
            <a:r>
              <a:rPr lang="ru-RU" sz="2400" dirty="0">
                <a:latin typeface="Proxima Nova Regular"/>
              </a:rPr>
              <a:t> — </a:t>
            </a:r>
            <a:r>
              <a:rPr lang="ru-RU" sz="2400" dirty="0" err="1">
                <a:latin typeface="Proxima Nova Regular"/>
              </a:rPr>
              <a:t>first</a:t>
            </a:r>
            <a:r>
              <a:rPr lang="ru-RU" sz="2400" dirty="0">
                <a:latin typeface="Proxima Nova Regular"/>
              </a:rPr>
              <a:t> </a:t>
            </a:r>
            <a:r>
              <a:rPr lang="ru-RU" sz="2400" dirty="0" err="1">
                <a:latin typeface="Proxima Nova Regular"/>
              </a:rPr>
              <a:t>out</a:t>
            </a:r>
            <a:r>
              <a:rPr lang="ru-RU" sz="2400" dirty="0">
                <a:latin typeface="Proxima Nova Regular"/>
              </a:rPr>
              <a:t>)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Основные методы: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push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pop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size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back (top, peek)…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b="1" dirty="0"/>
              <a:t>Абстракция, существуют различные реализации!</a:t>
            </a:r>
            <a:endParaRPr lang="ru-RU" sz="32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6995418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Стек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Будем рассматривать те реализации, в которых каждая операция за работает за О(1)</a:t>
            </a:r>
            <a:r>
              <a:rPr lang="en-US" sz="2400" dirty="0"/>
              <a:t> </a:t>
            </a:r>
            <a:r>
              <a:rPr lang="ru-RU" sz="2400" dirty="0"/>
              <a:t>и потребляют </a:t>
            </a:r>
            <a:r>
              <a:rPr lang="en-US" sz="2400" dirty="0"/>
              <a:t>O(n)</a:t>
            </a:r>
            <a:r>
              <a:rPr lang="ru-RU" sz="2400" dirty="0"/>
              <a:t> памяти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Стек на </a:t>
            </a:r>
            <a:r>
              <a:rPr lang="ru-RU" sz="2400" dirty="0" err="1"/>
              <a:t>саморасширяющемся</a:t>
            </a:r>
            <a:r>
              <a:rPr lang="ru-RU" sz="2400" dirty="0"/>
              <a:t> массиве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Стек на связном списке</a:t>
            </a:r>
            <a:endParaRPr lang="en-US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32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060415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Очередь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Представляет собой список элементов, организованных по принципу </a:t>
            </a:r>
            <a:r>
              <a:rPr lang="en-US" sz="2400" dirty="0">
                <a:latin typeface="Proxima Nova Regular"/>
              </a:rPr>
              <a:t>F</a:t>
            </a:r>
            <a:r>
              <a:rPr lang="ru-RU" sz="2400" dirty="0">
                <a:latin typeface="Proxima Nova Regular"/>
              </a:rPr>
              <a:t>IFO (</a:t>
            </a:r>
            <a:r>
              <a:rPr lang="en-US" sz="2400" dirty="0">
                <a:latin typeface="Proxima Nova Regular"/>
              </a:rPr>
              <a:t>first</a:t>
            </a:r>
            <a:r>
              <a:rPr lang="ru-RU" sz="2400" dirty="0">
                <a:latin typeface="Proxima Nova Regular"/>
              </a:rPr>
              <a:t> </a:t>
            </a:r>
            <a:r>
              <a:rPr lang="ru-RU" sz="2400" dirty="0" err="1">
                <a:latin typeface="Proxima Nova Regular"/>
              </a:rPr>
              <a:t>in</a:t>
            </a:r>
            <a:r>
              <a:rPr lang="ru-RU" sz="2400" dirty="0">
                <a:latin typeface="Proxima Nova Regular"/>
              </a:rPr>
              <a:t> — </a:t>
            </a:r>
            <a:r>
              <a:rPr lang="ru-RU" sz="2400" dirty="0" err="1">
                <a:latin typeface="Proxima Nova Regular"/>
              </a:rPr>
              <a:t>first</a:t>
            </a:r>
            <a:r>
              <a:rPr lang="ru-RU" sz="2400" dirty="0">
                <a:latin typeface="Proxima Nova Regular"/>
              </a:rPr>
              <a:t> </a:t>
            </a:r>
            <a:r>
              <a:rPr lang="ru-RU" sz="2400" dirty="0" err="1">
                <a:latin typeface="Proxima Nova Regular"/>
              </a:rPr>
              <a:t>out</a:t>
            </a:r>
            <a:r>
              <a:rPr lang="ru-RU" sz="2400" dirty="0">
                <a:latin typeface="Proxima Nova Regular"/>
              </a:rPr>
              <a:t>)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Основные методы: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push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pop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size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front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b="1" dirty="0"/>
              <a:t>Абстракция, существуют различные реализации!</a:t>
            </a:r>
            <a:endParaRPr lang="en-US" sz="2400" b="1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32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8859371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Очередь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Очередь на списке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Очередь на </a:t>
            </a:r>
            <a:r>
              <a:rPr lang="ru-RU" sz="2400" dirty="0" err="1">
                <a:latin typeface="Proxima Nova Regular"/>
              </a:rPr>
              <a:t>саморасширяющемся</a:t>
            </a:r>
            <a:r>
              <a:rPr lang="ru-RU" sz="2400" dirty="0">
                <a:latin typeface="Proxima Nova Regular"/>
              </a:rPr>
              <a:t> массиве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какие проблемы в отличии от стека?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Очередь на </a:t>
            </a:r>
            <a:r>
              <a:rPr lang="ru-RU" sz="2400" dirty="0" err="1"/>
              <a:t>саморасширяющемся</a:t>
            </a:r>
            <a:r>
              <a:rPr lang="ru-RU" sz="2400" dirty="0"/>
              <a:t> циклическом массиве</a:t>
            </a:r>
            <a:endParaRPr lang="en-US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32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4183766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 err="1"/>
              <a:t>Дэк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Представляет собой список элементов, который позволяет добавлять\удалять элементы, как из начала, так и из конца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Основные методы: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push</a:t>
            </a:r>
            <a:r>
              <a:rPr lang="ru-RU" sz="2400" dirty="0"/>
              <a:t>_</a:t>
            </a:r>
            <a:r>
              <a:rPr lang="en-US" sz="2400" dirty="0"/>
              <a:t>back, </a:t>
            </a:r>
            <a:r>
              <a:rPr lang="en-US" sz="2400" dirty="0" err="1"/>
              <a:t>push_front</a:t>
            </a:r>
            <a:endParaRPr lang="en-US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 err="1"/>
              <a:t>pop_back</a:t>
            </a:r>
            <a:r>
              <a:rPr lang="en-US" sz="2400" dirty="0"/>
              <a:t>, </a:t>
            </a:r>
            <a:r>
              <a:rPr lang="en-US" sz="2400" dirty="0" err="1"/>
              <a:t>pop_front</a:t>
            </a:r>
            <a:endParaRPr lang="en-US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size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front, back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b="1" dirty="0"/>
              <a:t>Абстракция, существуют различные реализации!</a:t>
            </a:r>
            <a:endParaRPr lang="en-US" sz="2400" b="1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32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7942947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Куча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7BE7E3C-1183-4BD9-A33B-B055AEAD04E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1224229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Приоритетная очередь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Абстракция, которая хранит множество элементов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Позволяет добавить элемент множество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Удаляет элементы в порядке приоритета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Например, минимальный элемент множества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25944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Куча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/>
              </p:cNvSpPr>
              <p:nvPr>
                <p:ph sz="quarter" idx="14"/>
              </p:nvPr>
            </p:nvSpPr>
            <p:spPr/>
            <p:txBody>
              <a:bodyPr>
                <a:normAutofit/>
              </a:bodyPr>
              <a:lstStyle/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Способ реализации приоритетной очереди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>
                    <a:latin typeface="Proxima Nova Regular"/>
                  </a:rPr>
                  <a:t>Подвешенное двоичное дерево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Значение в любой вершине </a:t>
                </a:r>
                <a:r>
                  <a:rPr lang="ru-RU" sz="2400" dirty="0" err="1"/>
                  <a:t>небольше</a:t>
                </a:r>
                <a:r>
                  <a:rPr lang="ru-RU" sz="2400" dirty="0"/>
                  <a:t> значения в детях (потомках)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На i-ом слое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ru-RU" sz="240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r>
                  <a:rPr lang="ru-RU" sz="2400" dirty="0"/>
                  <a:t> вершин, кроме последнего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Последний слой заполнен «слева направо»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Как хранить такую структуру?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Ссылки</a:t>
                </a:r>
              </a:p>
              <a:p>
                <a:pPr marL="1066800" lvl="1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r>
                  <a:rPr lang="ru-RU" sz="2400" dirty="0"/>
                  <a:t>Массив</a:t>
                </a:r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  <a:p>
                <a:pPr marL="342900" indent="-342900">
                  <a:buClr>
                    <a:schemeClr val="accent1"/>
                  </a:buClr>
                  <a:buFont typeface="Wingdings" panose="05000000000000000000" pitchFamily="2" charset="2"/>
                  <a:buChar char="§"/>
                </a:pPr>
                <a:endParaRPr lang="ru-RU" sz="2400" dirty="0"/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FD525120-4001-4F92-BAA6-A829BF5E12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4"/>
              </p:nvPr>
            </p:nvSpPr>
            <p:spPr>
              <a:blipFill>
                <a:blip r:embed="rId2"/>
                <a:stretch>
                  <a:fillRect l="-868" t="-2154" b="-323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81467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Куча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Куча на массиве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Корень имеет номер 0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У вершины с номером </a:t>
            </a:r>
            <a:r>
              <a:rPr lang="en-US" sz="2400" dirty="0" err="1">
                <a:latin typeface="Proxima Nova Regular"/>
              </a:rPr>
              <a:t>i</a:t>
            </a:r>
            <a:endParaRPr lang="ru-RU" sz="2400" dirty="0">
              <a:latin typeface="Proxima Nova Regular"/>
            </a:endParaRP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Левый ребенок </a:t>
            </a:r>
            <a:r>
              <a:rPr lang="en-US" sz="2400" dirty="0"/>
              <a:t>2i + 1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Правый ребенок 2</a:t>
            </a:r>
            <a:r>
              <a:rPr lang="en-US" sz="2400" dirty="0" err="1"/>
              <a:t>i</a:t>
            </a:r>
            <a:r>
              <a:rPr lang="en-US" sz="2400" dirty="0"/>
              <a:t> + 2</a:t>
            </a: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Почему не будет пропусков?</a:t>
            </a:r>
            <a:endParaRPr lang="en-US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Как получить номер родителя, зная номер ребенка?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Тогда </a:t>
            </a:r>
            <a:r>
              <a:rPr lang="en-US" sz="2400" dirty="0" err="1"/>
              <a:t>i</a:t>
            </a:r>
            <a:r>
              <a:rPr lang="en-US" sz="2400" dirty="0"/>
              <a:t>-</a:t>
            </a:r>
            <a:r>
              <a:rPr lang="ru-RU" sz="2400" dirty="0"/>
              <a:t>й элемент кучи 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─ </a:t>
            </a:r>
            <a:r>
              <a:rPr lang="en-US" sz="2400" dirty="0" err="1"/>
              <a:t>i</a:t>
            </a:r>
            <a:r>
              <a:rPr lang="en-US" sz="2400" dirty="0"/>
              <a:t>-</a:t>
            </a:r>
            <a:r>
              <a:rPr lang="ru-RU" sz="2400" dirty="0"/>
              <a:t>й элемент массива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56872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Структуры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«Такой черный ящик, который хранит данные и позволяет нам удобнее пользоваться этими данными»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Знаем какую-нибудь структуру данных?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Массив! Простой пример, но очень корректный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Поехали изучим что-нибудь еще!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20775" y="6045307"/>
            <a:ext cx="9761537" cy="457200"/>
          </a:xfrm>
        </p:spPr>
        <p:txBody>
          <a:bodyPr/>
          <a:lstStyle/>
          <a:p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8863122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Куча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Если куча </a:t>
            </a:r>
            <a:r>
              <a:rPr lang="ru-RU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─ </a:t>
            </a:r>
            <a:r>
              <a:rPr lang="ru-RU" sz="2400" dirty="0">
                <a:latin typeface="Proxima Nova Regular"/>
              </a:rPr>
              <a:t>приоритетная очередь, должны быть операции: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insert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 err="1"/>
              <a:t>removeMin</a:t>
            </a:r>
            <a:endParaRPr lang="en-US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Как можно их реализовать?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За сколько они будут работать?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50470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ru-RU" dirty="0"/>
              <a:t>Вставка элемента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ru-RU" dirty="0"/>
              <a:t>Можно </a:t>
            </a:r>
            <a:r>
              <a:rPr lang="en-US" dirty="0"/>
              <a:t>if </a:t>
            </a:r>
            <a:r>
              <a:rPr lang="ru-RU" dirty="0"/>
              <a:t>заменить на </a:t>
            </a:r>
            <a:r>
              <a:rPr lang="en-US" dirty="0"/>
              <a:t>and</a:t>
            </a:r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Куча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insert(heap, x)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heap.size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= x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heap.size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</a:t>
            </a:r>
          </a:p>
          <a:p>
            <a:pPr>
              <a:buClr>
                <a:schemeClr val="accent1"/>
              </a:buClr>
            </a:pP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0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&lt; 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[(i-1)/2]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swap(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(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- 1) / 2)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 1) / 2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72017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Удаление минимального элемента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ru-RU" dirty="0"/>
              <a:t>Что делать если правого сына нет?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Куча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removeMin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(heap)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swap(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0,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heap.size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- 1)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heap.size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2i + 1 &lt;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heap.size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cur =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left =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[2i + 1]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right =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[2i + 2]    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left &lt; right 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left &lt; cur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swap(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2i + 1)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2i + 1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else 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...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050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Удаление минимального элемента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ru-RU" dirty="0"/>
              <a:t>Что делать если правого сына нет?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Куча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removeMin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(heap)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swap(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0,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heap.size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- 1)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heap.size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2i + 1 &lt;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heap.size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cur =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left =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[2i + 1]</a:t>
            </a:r>
            <a:endParaRPr lang="ru-RU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ru-RU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2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2i + 2 == </a:t>
            </a:r>
            <a:r>
              <a:rPr lang="en-US" sz="12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heap.size</a:t>
            </a:r>
            <a:endParaRPr lang="en-US" sz="1200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right = INF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right = </a:t>
            </a:r>
            <a:r>
              <a:rPr lang="en-US" sz="12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heap.elements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[2i + 2]    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left &lt; right </a:t>
            </a:r>
            <a:r>
              <a:rPr lang="en-US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left &lt; cur</a:t>
            </a:r>
          </a:p>
          <a:p>
            <a:pPr>
              <a:buClr>
                <a:schemeClr val="accent1"/>
              </a:buClr>
            </a:pPr>
            <a:r>
              <a:rPr lang="en-US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...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227789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Сортировка кучей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Вспомним сортировку выбором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Вставили все элементы в кучу, последовательно выбираем минимум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Proxima Nova Regular"/>
              </a:rPr>
              <a:t>O(</a:t>
            </a:r>
            <a:r>
              <a:rPr lang="en-US" sz="2400" dirty="0" err="1">
                <a:latin typeface="Proxima Nova Regular"/>
              </a:rPr>
              <a:t>nlogn</a:t>
            </a:r>
            <a:r>
              <a:rPr lang="en-US" sz="2400" dirty="0">
                <a:latin typeface="Proxima Nova Regular"/>
              </a:rPr>
              <a:t>)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Как без доп. памяти?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32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43539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Построение кучи по массиву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Последовательный </a:t>
            </a:r>
            <a:r>
              <a:rPr lang="en-US" sz="2400" dirty="0">
                <a:latin typeface="Proxima Nova Regular"/>
              </a:rPr>
              <a:t>insert </a:t>
            </a:r>
            <a:r>
              <a:rPr lang="ru-RU" sz="2400" dirty="0">
                <a:latin typeface="Proxima Nova Regular"/>
              </a:rPr>
              <a:t>всех элементов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O(</a:t>
            </a:r>
            <a:r>
              <a:rPr lang="en-US" sz="2400" dirty="0" err="1"/>
              <a:t>nlogn</a:t>
            </a:r>
            <a:r>
              <a:rPr lang="en-US" sz="2400" dirty="0"/>
              <a:t>)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Можно ли быстрее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Идем с конца и просеиваем вниз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Будет </a:t>
            </a:r>
            <a:r>
              <a:rPr lang="en-US" sz="2400" dirty="0"/>
              <a:t>O(n)</a:t>
            </a:r>
            <a:endParaRPr lang="ru-RU" sz="2400" dirty="0"/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Почему?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73064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4">
            <a:extLst>
              <a:ext uri="{FF2B5EF4-FFF2-40B4-BE49-F238E27FC236}">
                <a16:creationId xmlns:a16="http://schemas.microsoft.com/office/drawing/2014/main" id="{E13D1CFD-EBFC-405E-96DF-B03C8E8C3D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ru-RU" dirty="0"/>
              <a:t>Все!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087214F-6D0D-4492-8996-7349F83D544E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846544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11EA455F-DB50-3741-9F15-F3FCEBC49A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Связный список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5F17529-B101-458B-8F50-9F8FF904B20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u-RU" dirty="0"/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7B631C32-4B94-4198-9C36-7B56E66518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5846671"/>
              </p:ext>
            </p:extLst>
          </p:nvPr>
        </p:nvGraphicFramePr>
        <p:xfrm>
          <a:off x="623447" y="1446490"/>
          <a:ext cx="4849104" cy="39650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Точечный рисунок" r:id="rId3" imgW="10287000" imgH="8410680" progId="Paint.Picture">
                  <p:embed/>
                </p:oleObj>
              </mc:Choice>
              <mc:Fallback>
                <p:oleObj name="Точечный рисунок" r:id="rId3" imgW="10287000" imgH="84106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3447" y="1446490"/>
                        <a:ext cx="4849104" cy="39650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973532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Связный список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Каждый элемент списка узел (</a:t>
            </a:r>
            <a:r>
              <a:rPr lang="en-US" sz="2400" dirty="0">
                <a:latin typeface="Proxima Nova Regular"/>
              </a:rPr>
              <a:t>node</a:t>
            </a:r>
            <a:r>
              <a:rPr lang="ru-RU" sz="2400" dirty="0">
                <a:latin typeface="Proxima Nova Regular"/>
              </a:rPr>
              <a:t>)</a:t>
            </a:r>
            <a:endParaRPr lang="en-US" sz="2400" dirty="0">
              <a:latin typeface="Proxima Nova Regular"/>
            </a:endParaRP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Хранит значение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Знает ссылку на следующий элемент</a:t>
            </a:r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>
                <a:latin typeface="Proxima Nova Regular"/>
              </a:rPr>
              <a:t>В чем различия с массивом?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/>
              <a:t>O(n) </a:t>
            </a:r>
            <a:r>
              <a:rPr lang="ru-RU" sz="2400" dirty="0"/>
              <a:t>памяти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Нельзя обратиться по индексу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ru-RU" sz="2400" dirty="0"/>
              <a:t>Вставка элемента за </a:t>
            </a:r>
            <a:r>
              <a:rPr lang="en-US" sz="2400" dirty="0"/>
              <a:t>O</a:t>
            </a:r>
            <a:r>
              <a:rPr lang="ru-RU" sz="2400" dirty="0"/>
              <a:t>(1)</a:t>
            </a:r>
          </a:p>
          <a:p>
            <a:pPr marL="1066800" lvl="1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3200" dirty="0"/>
          </a:p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ru-RU" sz="24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15D1E0A-F195-4981-A9BB-B948B8D204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293328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ru-RU" dirty="0"/>
              <a:t>Структура </a:t>
            </a:r>
            <a:r>
              <a:rPr lang="en-US" dirty="0"/>
              <a:t>Node</a:t>
            </a:r>
          </a:p>
          <a:p>
            <a:endParaRPr lang="en-US" dirty="0"/>
          </a:p>
          <a:p>
            <a:r>
              <a:rPr lang="ru-RU" dirty="0"/>
              <a:t>Список задается ссылками на начало и конец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Связный список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Node: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 data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Node next</a:t>
            </a:r>
          </a:p>
          <a:p>
            <a:pPr>
              <a:buClr>
                <a:schemeClr val="accent1"/>
              </a:buClr>
            </a:pP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LinkedList: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Node head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Node tail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 size</a:t>
            </a:r>
          </a:p>
          <a:p>
            <a:pPr>
              <a:buClr>
                <a:schemeClr val="accent1"/>
              </a:buClr>
            </a:pP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93134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ru-RU" dirty="0"/>
              <a:t>Вывод всех элементов списка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Связный список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 cur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list.head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cur != null </a:t>
            </a:r>
            <a:r>
              <a:rPr lang="en-US" b="1" dirty="0">
                <a:solidFill>
                  <a:schemeClr val="accent4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NULL // None …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print(cur)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cur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cur.next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89543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ru-RU" dirty="0"/>
              <a:t>Вставка элемента в конец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ru-RU" dirty="0"/>
              <a:t>А если список пустой?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Связный список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insert(list, x)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Node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newNode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node(x, null)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list.tail.next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newNode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list.tail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newNode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list.size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734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5B8285F4-91FA-4115-A159-F2F4DF4742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ru-RU" dirty="0"/>
              <a:t>Вставка элемента в конец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7905B112-9BFA-4AB0-8804-5E887AB76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Связный список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525120-4001-4F92-BAA6-A829BF5E121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insert(list, x)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Node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newNode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node(x, null)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ru-RU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list.size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== 0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list.head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newNode</a:t>
            </a:r>
            <a:endParaRPr lang="en-US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list.tail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newNode</a:t>
            </a:r>
            <a:endParaRPr lang="en-US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else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list.tail.next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newNode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list.tail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newNode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list.size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</a:t>
            </a:r>
            <a:endParaRPr lang="ru-RU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87863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323332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B2B38"/>
      </a:accent1>
      <a:accent2>
        <a:srgbClr val="74777B"/>
      </a:accent2>
      <a:accent3>
        <a:srgbClr val="E6E7E8"/>
      </a:accent3>
      <a:accent4>
        <a:srgbClr val="020302"/>
      </a:accent4>
      <a:accent5>
        <a:srgbClr val="FEFFFF"/>
      </a:accent5>
      <a:accent6>
        <a:srgbClr val="8E8F8F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hueOff val="-10800000"/>
            <a:satOff val="-100001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323332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7262</TotalTime>
  <Words>1343</Words>
  <Application>Microsoft Office PowerPoint</Application>
  <PresentationFormat>Широкоэкранный</PresentationFormat>
  <Paragraphs>283</Paragraphs>
  <Slides>36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36</vt:i4>
      </vt:variant>
    </vt:vector>
  </HeadingPairs>
  <TitlesOfParts>
    <vt:vector size="47" baseType="lpstr">
      <vt:lpstr>Arial</vt:lpstr>
      <vt:lpstr>Calibri</vt:lpstr>
      <vt:lpstr>Calibri Light</vt:lpstr>
      <vt:lpstr>Cambria Math</vt:lpstr>
      <vt:lpstr>Courier New</vt:lpstr>
      <vt:lpstr>Proxima Nova Bold</vt:lpstr>
      <vt:lpstr>Proxima Nova Light</vt:lpstr>
      <vt:lpstr>Proxima Nova Regular</vt:lpstr>
      <vt:lpstr>Wingdings</vt:lpstr>
      <vt:lpstr>Тема Office</vt:lpstr>
      <vt:lpstr>Изображение Paintbrush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Шовкопляс Григорий Филиппович</dc:creator>
  <cp:lastModifiedBy>Шовкопляс Григорий Филиппович</cp:lastModifiedBy>
  <cp:revision>80</cp:revision>
  <dcterms:created xsi:type="dcterms:W3CDTF">2020-02-21T22:57:25Z</dcterms:created>
  <dcterms:modified xsi:type="dcterms:W3CDTF">2020-10-03T09:55:37Z</dcterms:modified>
</cp:coreProperties>
</file>